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9" r:id="rId2"/>
  </p:sldIdLst>
  <p:sldSz cx="10691813" cy="1511935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F268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19" autoAdjust="0"/>
    <p:restoredTop sz="96327" autoAdjust="0"/>
  </p:normalViewPr>
  <p:slideViewPr>
    <p:cSldViewPr snapToGrid="0">
      <p:cViewPr varScale="1">
        <p:scale>
          <a:sx n="44" d="100"/>
          <a:sy n="44" d="100"/>
        </p:scale>
        <p:origin x="-2676" y="-102"/>
      </p:cViewPr>
      <p:guideLst>
        <p:guide orient="horz" pos="4762"/>
        <p:guide pos="3367"/>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fr-FR"/>
              <a:t>Modifiez le style du titre</a:t>
            </a:r>
            <a:endParaRPr lang="en-US" dirty="0"/>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3478939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352860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146872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210748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fr-FR"/>
              <a:t>Modifiez le style du titre</a:t>
            </a:r>
            <a:endParaRPr lang="en-US" dirty="0"/>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150885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4024827"/>
            <a:ext cx="4544021" cy="959308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4024827"/>
            <a:ext cx="4544021" cy="9593089"/>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2626436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fr-FR"/>
              <a:t>Cliquez pour modifier les styles du texte du masque</a:t>
            </a:r>
          </a:p>
        </p:txBody>
      </p:sp>
      <p:sp>
        <p:nvSpPr>
          <p:cNvPr id="4" name="Content Placeholder 3"/>
          <p:cNvSpPr>
            <a:spLocks noGrp="1"/>
          </p:cNvSpPr>
          <p:nvPr>
            <p:ph sz="half" idx="2"/>
          </p:nvPr>
        </p:nvSpPr>
        <p:spPr>
          <a:xfrm>
            <a:off x="736456" y="5522763"/>
            <a:ext cx="4523137" cy="81231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fr-FR"/>
              <a:t>Cliquez pour modifier les styles du texte du masque</a:t>
            </a:r>
          </a:p>
        </p:txBody>
      </p:sp>
      <p:sp>
        <p:nvSpPr>
          <p:cNvPr id="6" name="Content Placeholder 5"/>
          <p:cNvSpPr>
            <a:spLocks noGrp="1"/>
          </p:cNvSpPr>
          <p:nvPr>
            <p:ph sz="quarter" idx="4"/>
          </p:nvPr>
        </p:nvSpPr>
        <p:spPr>
          <a:xfrm>
            <a:off x="5412731" y="5522763"/>
            <a:ext cx="4545413" cy="812315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149086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1238980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671891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fr-FR"/>
              <a:t>Modifiez le style du titre</a:t>
            </a:r>
            <a:endParaRPr lang="en-US" dirty="0"/>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3846825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DB7FABE3-B59D-CB42-862B-2D407358208E}" type="datetimeFigureOut">
              <a:rPr lang="fr-FR" smtClean="0"/>
              <a:pPr/>
              <a:t>26/09/2022</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94667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DB7FABE3-B59D-CB42-862B-2D407358208E}" type="datetimeFigureOut">
              <a:rPr lang="fr-FR" smtClean="0"/>
              <a:pPr/>
              <a:t>26/09/2022</a:t>
            </a:fld>
            <a:endParaRPr lang="fr-FR"/>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CD370E4F-094A-A94D-ABE3-8536FABA4FAD}" type="slidenum">
              <a:rPr lang="fr-FR" smtClean="0"/>
              <a:pPr/>
              <a:t>‹N°›</a:t>
            </a:fld>
            <a:endParaRPr lang="fr-FR"/>
          </a:p>
        </p:txBody>
      </p:sp>
    </p:spTree>
    <p:extLst>
      <p:ext uri="{BB962C8B-B14F-4D97-AF65-F5344CB8AC3E}">
        <p14:creationId xmlns:p14="http://schemas.microsoft.com/office/powerpoint/2010/main" xmlns="" val="635904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xmlns="" id="{21EAB5E8-5B55-9E31-FE00-E1D5F843004B}"/>
              </a:ext>
            </a:extLst>
          </p:cNvPr>
          <p:cNvPicPr>
            <a:picLocks noChangeAspect="1"/>
          </p:cNvPicPr>
          <p:nvPr/>
        </p:nvPicPr>
        <p:blipFill>
          <a:blip r:embed="rId2"/>
          <a:stretch>
            <a:fillRect/>
          </a:stretch>
        </p:blipFill>
        <p:spPr>
          <a:xfrm>
            <a:off x="115252" y="-1514"/>
            <a:ext cx="10686257" cy="15120864"/>
          </a:xfrm>
          <a:prstGeom prst="rect">
            <a:avLst/>
          </a:prstGeom>
        </p:spPr>
      </p:pic>
      <p:cxnSp>
        <p:nvCxnSpPr>
          <p:cNvPr id="7" name="Connecteur droit 6">
            <a:extLst>
              <a:ext uri="{FF2B5EF4-FFF2-40B4-BE49-F238E27FC236}">
                <a16:creationId xmlns:a16="http://schemas.microsoft.com/office/drawing/2014/main" xmlns="" id="{0FE3FADD-7ECD-1B47-5719-941EA39946F4}"/>
              </a:ext>
            </a:extLst>
          </p:cNvPr>
          <p:cNvCxnSpPr>
            <a:cxnSpLocks/>
          </p:cNvCxnSpPr>
          <p:nvPr/>
        </p:nvCxnSpPr>
        <p:spPr>
          <a:xfrm>
            <a:off x="6274530" y="5590199"/>
            <a:ext cx="0" cy="2105003"/>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9" name="ZoneTexte 8">
            <a:extLst>
              <a:ext uri="{FF2B5EF4-FFF2-40B4-BE49-F238E27FC236}">
                <a16:creationId xmlns:a16="http://schemas.microsoft.com/office/drawing/2014/main" xmlns="" id="{8C93C633-8E22-437F-4EC3-E00F83984E1A}"/>
              </a:ext>
            </a:extLst>
          </p:cNvPr>
          <p:cNvSpPr txBox="1"/>
          <p:nvPr/>
        </p:nvSpPr>
        <p:spPr>
          <a:xfrm>
            <a:off x="365162" y="5590199"/>
            <a:ext cx="5615238" cy="983283"/>
          </a:xfrm>
          <a:prstGeom prst="rect">
            <a:avLst/>
          </a:prstGeom>
          <a:noFill/>
        </p:spPr>
        <p:txBody>
          <a:bodyPr wrap="square" rtlCol="0" anchor="ctr">
            <a:spAutoFit/>
          </a:bodyPr>
          <a:lstStyle/>
          <a:p>
            <a:pPr>
              <a:lnSpc>
                <a:spcPct val="107000"/>
              </a:lnSpc>
              <a:spcBef>
                <a:spcPts val="200"/>
              </a:spcBef>
              <a:spcAft>
                <a:spcPts val="800"/>
              </a:spcAft>
            </a:pPr>
            <a:r>
              <a:rPr lang="fr-FR" sz="2800" b="1" dirty="0">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La réhabilitation de l'ancienne carrière d'Ayherre</a:t>
            </a:r>
            <a:endParaRPr lang="fr-FR" sz="2800"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sp>
        <p:nvSpPr>
          <p:cNvPr id="10" name="ZoneTexte 9">
            <a:extLst>
              <a:ext uri="{FF2B5EF4-FFF2-40B4-BE49-F238E27FC236}">
                <a16:creationId xmlns:a16="http://schemas.microsoft.com/office/drawing/2014/main" xmlns="" id="{67482BEC-4952-90B5-862F-1B98CF04677F}"/>
              </a:ext>
            </a:extLst>
          </p:cNvPr>
          <p:cNvSpPr txBox="1"/>
          <p:nvPr/>
        </p:nvSpPr>
        <p:spPr>
          <a:xfrm>
            <a:off x="6524409" y="5857532"/>
            <a:ext cx="3911594" cy="830997"/>
          </a:xfrm>
          <a:prstGeom prst="rect">
            <a:avLst/>
          </a:prstGeom>
          <a:noFill/>
        </p:spPr>
        <p:txBody>
          <a:bodyPr wrap="square" rtlCol="0" anchor="ctr">
            <a:spAutoFit/>
          </a:bodyPr>
          <a:lstStyle/>
          <a:p>
            <a:r>
              <a:rPr lang="fr-FR" sz="4800" b="1" dirty="0">
                <a:solidFill>
                  <a:srgbClr val="3F2683"/>
                </a:solidFill>
                <a:latin typeface="Times" pitchFamily="2" charset="0"/>
              </a:rPr>
              <a:t>Hasparren</a:t>
            </a:r>
          </a:p>
        </p:txBody>
      </p:sp>
      <p:cxnSp>
        <p:nvCxnSpPr>
          <p:cNvPr id="15" name="Connecteur droit 14">
            <a:extLst>
              <a:ext uri="{FF2B5EF4-FFF2-40B4-BE49-F238E27FC236}">
                <a16:creationId xmlns:a16="http://schemas.microsoft.com/office/drawing/2014/main" xmlns="" id="{C7F9C66A-FFC5-08A7-9807-2577C20BF8A8}"/>
              </a:ext>
            </a:extLst>
          </p:cNvPr>
          <p:cNvCxnSpPr>
            <a:cxnSpLocks/>
          </p:cNvCxnSpPr>
          <p:nvPr/>
        </p:nvCxnSpPr>
        <p:spPr>
          <a:xfrm flipH="1">
            <a:off x="467361" y="12191116"/>
            <a:ext cx="10109200" cy="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16" name="ZoneTexte 15">
            <a:extLst>
              <a:ext uri="{FF2B5EF4-FFF2-40B4-BE49-F238E27FC236}">
                <a16:creationId xmlns:a16="http://schemas.microsoft.com/office/drawing/2014/main" xmlns="" id="{FDE1CE0B-EE9C-A758-A46B-9CAD100B1B02}"/>
              </a:ext>
            </a:extLst>
          </p:cNvPr>
          <p:cNvSpPr txBox="1"/>
          <p:nvPr/>
        </p:nvSpPr>
        <p:spPr>
          <a:xfrm>
            <a:off x="425466" y="9060701"/>
            <a:ext cx="4878546" cy="3476016"/>
          </a:xfrm>
          <a:prstGeom prst="rect">
            <a:avLst/>
          </a:prstGeom>
          <a:noFill/>
        </p:spPr>
        <p:txBody>
          <a:bodyPr wrap="square" rtlCol="0" anchor="ctr">
            <a:spAutoFit/>
          </a:bodyPr>
          <a:lstStyle/>
          <a:p>
            <a:pPr algn="just">
              <a:lnSpc>
                <a:spcPct val="107000"/>
              </a:lnSpc>
              <a:spcAft>
                <a:spcPts val="800"/>
              </a:spcAft>
            </a:pPr>
            <a:r>
              <a:rPr lang="fr-FR"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Réflexion sur l'avenir de ce site réhabilité pour relancer une dynamique collective et que la population locale puisse s'en emparer. Animation proposée par l'AUDAP (Photomontage, Maquette, Mise en situation) afin d'obtenir un ou plusieurs scénarios du devenir du site.</a:t>
            </a:r>
            <a:endParaRPr lang="fr-FR" sz="17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a:p>
            <a:pPr algn="just">
              <a:lnSpc>
                <a:spcPct val="107000"/>
              </a:lnSpc>
              <a:spcAft>
                <a:spcPts val="800"/>
              </a:spcAft>
            </a:pPr>
            <a:r>
              <a:rPr lang="fr-FR"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15h : animations réservés aux scolaires (partenariat avec le lycée Armand David) / 18h : ouvert à tous.</a:t>
            </a:r>
          </a:p>
          <a:p>
            <a:pPr algn="just">
              <a:lnSpc>
                <a:spcPct val="107000"/>
              </a:lnSpc>
              <a:spcAft>
                <a:spcPts val="800"/>
              </a:spcAft>
            </a:pPr>
            <a:r>
              <a:rPr lang="fr-FR"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En cas de mauvais temps, repli à la Maison pour tous. </a:t>
            </a:r>
            <a:endParaRPr lang="fr-FR" sz="17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a:p>
            <a:pPr algn="just">
              <a:lnSpc>
                <a:spcPct val="107000"/>
              </a:lnSpc>
              <a:spcAft>
                <a:spcPts val="800"/>
              </a:spcAft>
            </a:pPr>
            <a:endParaRPr lang="fr-FR" sz="18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cxnSp>
        <p:nvCxnSpPr>
          <p:cNvPr id="17" name="Connecteur droit 16">
            <a:extLst>
              <a:ext uri="{FF2B5EF4-FFF2-40B4-BE49-F238E27FC236}">
                <a16:creationId xmlns:a16="http://schemas.microsoft.com/office/drawing/2014/main" xmlns="" id="{A2258727-F946-8250-EFF3-8C449917647A}"/>
              </a:ext>
            </a:extLst>
          </p:cNvPr>
          <p:cNvCxnSpPr>
            <a:cxnSpLocks/>
          </p:cNvCxnSpPr>
          <p:nvPr/>
        </p:nvCxnSpPr>
        <p:spPr>
          <a:xfrm>
            <a:off x="3718817" y="7925906"/>
            <a:ext cx="0" cy="855414"/>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20" name="ZoneTexte 19">
            <a:extLst>
              <a:ext uri="{FF2B5EF4-FFF2-40B4-BE49-F238E27FC236}">
                <a16:creationId xmlns:a16="http://schemas.microsoft.com/office/drawing/2014/main" xmlns="" id="{37292614-0DED-BC51-B549-435D14A05FE4}"/>
              </a:ext>
            </a:extLst>
          </p:cNvPr>
          <p:cNvSpPr txBox="1"/>
          <p:nvPr/>
        </p:nvSpPr>
        <p:spPr>
          <a:xfrm>
            <a:off x="620765" y="7952396"/>
            <a:ext cx="3098052" cy="707886"/>
          </a:xfrm>
          <a:prstGeom prst="rect">
            <a:avLst/>
          </a:prstGeom>
          <a:noFill/>
        </p:spPr>
        <p:txBody>
          <a:bodyPr wrap="square" rtlCol="0" anchor="ctr">
            <a:spAutoFit/>
          </a:bodyPr>
          <a:lstStyle/>
          <a:p>
            <a:r>
              <a:rPr lang="fr-FR" sz="4000" b="1" dirty="0">
                <a:solidFill>
                  <a:srgbClr val="3F2683"/>
                </a:solidFill>
                <a:latin typeface="Times" pitchFamily="2" charset="0"/>
              </a:rPr>
              <a:t>13 oct.  </a:t>
            </a:r>
            <a:r>
              <a:rPr lang="fr-FR" sz="4000" b="1" dirty="0" err="1">
                <a:solidFill>
                  <a:srgbClr val="3F2683"/>
                </a:solidFill>
                <a:latin typeface="Times" pitchFamily="2" charset="0"/>
              </a:rPr>
              <a:t>urria</a:t>
            </a:r>
            <a:endParaRPr lang="fr-FR" sz="4000" dirty="0">
              <a:solidFill>
                <a:srgbClr val="3F2683"/>
              </a:solidFill>
              <a:latin typeface="Times" pitchFamily="2" charset="0"/>
            </a:endParaRPr>
          </a:p>
        </p:txBody>
      </p:sp>
      <p:sp>
        <p:nvSpPr>
          <p:cNvPr id="22" name="ZoneTexte 21">
            <a:extLst>
              <a:ext uri="{FF2B5EF4-FFF2-40B4-BE49-F238E27FC236}">
                <a16:creationId xmlns:a16="http://schemas.microsoft.com/office/drawing/2014/main" xmlns="" id="{058C1336-3807-52D7-6B9B-799BBEA021C2}"/>
              </a:ext>
            </a:extLst>
          </p:cNvPr>
          <p:cNvSpPr txBox="1"/>
          <p:nvPr/>
        </p:nvSpPr>
        <p:spPr>
          <a:xfrm>
            <a:off x="5679621" y="8046818"/>
            <a:ext cx="2280756" cy="665118"/>
          </a:xfrm>
          <a:prstGeom prst="rect">
            <a:avLst/>
          </a:prstGeom>
          <a:noFill/>
        </p:spPr>
        <p:txBody>
          <a:bodyPr wrap="square" rtlCol="0" anchor="ctr">
            <a:spAutoFit/>
          </a:bodyPr>
          <a:lstStyle/>
          <a:p>
            <a:pPr algn="just">
              <a:lnSpc>
                <a:spcPct val="107000"/>
              </a:lnSpc>
              <a:spcAft>
                <a:spcPts val="800"/>
              </a:spcAft>
            </a:pPr>
            <a:r>
              <a:rPr lang="fr-FR"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Visite de site – Action de sensibilisation</a:t>
            </a:r>
            <a:endParaRPr lang="fr-FR"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cxnSp>
        <p:nvCxnSpPr>
          <p:cNvPr id="4" name="Connecteur droit 3">
            <a:extLst>
              <a:ext uri="{FF2B5EF4-FFF2-40B4-BE49-F238E27FC236}">
                <a16:creationId xmlns:a16="http://schemas.microsoft.com/office/drawing/2014/main" xmlns="" id="{9E5E9E93-0399-FCBA-E924-96ECC9407135}"/>
              </a:ext>
            </a:extLst>
          </p:cNvPr>
          <p:cNvCxnSpPr>
            <a:cxnSpLocks/>
          </p:cNvCxnSpPr>
          <p:nvPr/>
        </p:nvCxnSpPr>
        <p:spPr>
          <a:xfrm flipH="1">
            <a:off x="425466" y="5464923"/>
            <a:ext cx="10223981" cy="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xmlns="" id="{39FD49C6-6CC6-3371-BE02-7493ED2016D6}"/>
              </a:ext>
            </a:extLst>
          </p:cNvPr>
          <p:cNvCxnSpPr>
            <a:cxnSpLocks/>
          </p:cNvCxnSpPr>
          <p:nvPr/>
        </p:nvCxnSpPr>
        <p:spPr>
          <a:xfrm flipH="1">
            <a:off x="415285" y="6688230"/>
            <a:ext cx="5859245" cy="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18" name="ZoneTexte 17">
            <a:extLst>
              <a:ext uri="{FF2B5EF4-FFF2-40B4-BE49-F238E27FC236}">
                <a16:creationId xmlns:a16="http://schemas.microsoft.com/office/drawing/2014/main" xmlns="" id="{C4227363-E9E4-6E4C-1430-934772E18AA3}"/>
              </a:ext>
            </a:extLst>
          </p:cNvPr>
          <p:cNvSpPr txBox="1"/>
          <p:nvPr/>
        </p:nvSpPr>
        <p:spPr>
          <a:xfrm>
            <a:off x="415285" y="6711919"/>
            <a:ext cx="5629153" cy="983283"/>
          </a:xfrm>
          <a:prstGeom prst="rect">
            <a:avLst/>
          </a:prstGeom>
          <a:noFill/>
        </p:spPr>
        <p:txBody>
          <a:bodyPr wrap="square" rtlCol="0" anchor="ctr">
            <a:spAutoFit/>
          </a:bodyPr>
          <a:lstStyle/>
          <a:p>
            <a:pPr>
              <a:lnSpc>
                <a:spcPct val="107000"/>
              </a:lnSpc>
              <a:spcBef>
                <a:spcPts val="200"/>
              </a:spcBef>
              <a:spcAft>
                <a:spcPts val="800"/>
              </a:spcAft>
            </a:pPr>
            <a:r>
              <a:rPr lang="it-IT" sz="2800" b="1" dirty="0" err="1">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Aiherrako</a:t>
            </a:r>
            <a:r>
              <a:rPr lang="it-IT" sz="2800" b="1" dirty="0">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 </a:t>
            </a:r>
            <a:r>
              <a:rPr lang="it-IT" sz="2800" b="1" dirty="0" err="1">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harrobi</a:t>
            </a:r>
            <a:r>
              <a:rPr lang="it-IT" sz="2800" b="1" dirty="0">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 </a:t>
            </a:r>
            <a:r>
              <a:rPr lang="it-IT" sz="2800" b="1" dirty="0" err="1">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ohiaren</a:t>
            </a:r>
            <a:r>
              <a:rPr lang="it-IT" sz="2800" b="1" dirty="0">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 </a:t>
            </a:r>
            <a:r>
              <a:rPr lang="it-IT" sz="2800" b="1" dirty="0" err="1">
                <a:solidFill>
                  <a:srgbClr val="3F2683"/>
                </a:solidFill>
                <a:effectLst/>
                <a:latin typeface="Times" panose="02020603050405020304" pitchFamily="18" charset="0"/>
                <a:ea typeface="Malgun Gothic Semilight" panose="020B0502040204020203" pitchFamily="34" charset="-128"/>
                <a:cs typeface="Times" panose="02020603050405020304" pitchFamily="18" charset="0"/>
              </a:rPr>
              <a:t>erreabilizatzea</a:t>
            </a:r>
            <a:endParaRPr lang="fr-FR" sz="2800"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cxnSp>
        <p:nvCxnSpPr>
          <p:cNvPr id="24" name="Connecteur droit 23">
            <a:extLst>
              <a:ext uri="{FF2B5EF4-FFF2-40B4-BE49-F238E27FC236}">
                <a16:creationId xmlns:a16="http://schemas.microsoft.com/office/drawing/2014/main" xmlns="" id="{236574B0-BDB3-EBFB-FB2A-F374D16C14FD}"/>
              </a:ext>
            </a:extLst>
          </p:cNvPr>
          <p:cNvCxnSpPr>
            <a:cxnSpLocks/>
          </p:cNvCxnSpPr>
          <p:nvPr/>
        </p:nvCxnSpPr>
        <p:spPr>
          <a:xfrm flipH="1">
            <a:off x="425466" y="7695202"/>
            <a:ext cx="10223981" cy="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25" name="ZoneTexte 24">
            <a:extLst>
              <a:ext uri="{FF2B5EF4-FFF2-40B4-BE49-F238E27FC236}">
                <a16:creationId xmlns:a16="http://schemas.microsoft.com/office/drawing/2014/main" xmlns="" id="{61E1F950-A74C-729A-F803-94D11B10695A}"/>
              </a:ext>
            </a:extLst>
          </p:cNvPr>
          <p:cNvSpPr txBox="1"/>
          <p:nvPr/>
        </p:nvSpPr>
        <p:spPr>
          <a:xfrm>
            <a:off x="6565641" y="6584821"/>
            <a:ext cx="3911594" cy="830997"/>
          </a:xfrm>
          <a:prstGeom prst="rect">
            <a:avLst/>
          </a:prstGeom>
          <a:noFill/>
        </p:spPr>
        <p:txBody>
          <a:bodyPr wrap="square" rtlCol="0" anchor="ctr">
            <a:spAutoFit/>
          </a:bodyPr>
          <a:lstStyle/>
          <a:p>
            <a:r>
              <a:rPr lang="fr-FR" sz="4800" dirty="0" err="1">
                <a:solidFill>
                  <a:srgbClr val="3F2683"/>
                </a:solidFill>
                <a:latin typeface="Times" pitchFamily="2" charset="0"/>
              </a:rPr>
              <a:t>Hazparne</a:t>
            </a:r>
            <a:endParaRPr lang="fr-FR" sz="4800" dirty="0">
              <a:solidFill>
                <a:srgbClr val="3F2683"/>
              </a:solidFill>
              <a:latin typeface="Times" pitchFamily="2" charset="0"/>
            </a:endParaRPr>
          </a:p>
        </p:txBody>
      </p:sp>
      <p:sp>
        <p:nvSpPr>
          <p:cNvPr id="27" name="ZoneTexte 26">
            <a:extLst>
              <a:ext uri="{FF2B5EF4-FFF2-40B4-BE49-F238E27FC236}">
                <a16:creationId xmlns:a16="http://schemas.microsoft.com/office/drawing/2014/main" xmlns="" id="{9837B26C-B532-3438-58CA-E8EE197F6303}"/>
              </a:ext>
            </a:extLst>
          </p:cNvPr>
          <p:cNvSpPr txBox="1"/>
          <p:nvPr/>
        </p:nvSpPr>
        <p:spPr>
          <a:xfrm>
            <a:off x="3772747" y="7964690"/>
            <a:ext cx="3115648" cy="754053"/>
          </a:xfrm>
          <a:prstGeom prst="rect">
            <a:avLst/>
          </a:prstGeom>
          <a:noFill/>
        </p:spPr>
        <p:txBody>
          <a:bodyPr wrap="square" rtlCol="0" anchor="ctr">
            <a:spAutoFit/>
          </a:bodyPr>
          <a:lstStyle/>
          <a:p>
            <a:r>
              <a:rPr lang="fr-FR" sz="4300" b="1" dirty="0">
                <a:solidFill>
                  <a:srgbClr val="3F2683"/>
                </a:solidFill>
                <a:latin typeface="Times" pitchFamily="2" charset="0"/>
              </a:rPr>
              <a:t>18:00</a:t>
            </a:r>
            <a:endParaRPr lang="fr-FR" sz="4300" dirty="0">
              <a:solidFill>
                <a:srgbClr val="3F2683"/>
              </a:solidFill>
              <a:latin typeface="Times" pitchFamily="2" charset="0"/>
            </a:endParaRPr>
          </a:p>
        </p:txBody>
      </p:sp>
      <p:cxnSp>
        <p:nvCxnSpPr>
          <p:cNvPr id="29" name="Connecteur droit 28">
            <a:extLst>
              <a:ext uri="{FF2B5EF4-FFF2-40B4-BE49-F238E27FC236}">
                <a16:creationId xmlns:a16="http://schemas.microsoft.com/office/drawing/2014/main" xmlns="" id="{DEC01743-820D-61CA-E752-E0BFA07A5763}"/>
              </a:ext>
            </a:extLst>
          </p:cNvPr>
          <p:cNvCxnSpPr>
            <a:cxnSpLocks/>
          </p:cNvCxnSpPr>
          <p:nvPr/>
        </p:nvCxnSpPr>
        <p:spPr>
          <a:xfrm>
            <a:off x="5537457" y="7925906"/>
            <a:ext cx="0" cy="855414"/>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cxnSp>
        <p:nvCxnSpPr>
          <p:cNvPr id="30" name="Connecteur droit 29">
            <a:extLst>
              <a:ext uri="{FF2B5EF4-FFF2-40B4-BE49-F238E27FC236}">
                <a16:creationId xmlns:a16="http://schemas.microsoft.com/office/drawing/2014/main" xmlns="" id="{B6828336-C6C5-4343-309A-CFC3F8F703C3}"/>
              </a:ext>
            </a:extLst>
          </p:cNvPr>
          <p:cNvCxnSpPr>
            <a:cxnSpLocks/>
          </p:cNvCxnSpPr>
          <p:nvPr/>
        </p:nvCxnSpPr>
        <p:spPr>
          <a:xfrm>
            <a:off x="8135421" y="7858329"/>
            <a:ext cx="0" cy="989873"/>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31" name="ZoneTexte 30">
            <a:extLst>
              <a:ext uri="{FF2B5EF4-FFF2-40B4-BE49-F238E27FC236}">
                <a16:creationId xmlns:a16="http://schemas.microsoft.com/office/drawing/2014/main" xmlns="" id="{9AFB5E43-E805-A960-3675-6DF6525C32F4}"/>
              </a:ext>
            </a:extLst>
          </p:cNvPr>
          <p:cNvSpPr txBox="1"/>
          <p:nvPr/>
        </p:nvSpPr>
        <p:spPr>
          <a:xfrm>
            <a:off x="8257728" y="8009157"/>
            <a:ext cx="2381537" cy="665118"/>
          </a:xfrm>
          <a:prstGeom prst="rect">
            <a:avLst/>
          </a:prstGeom>
          <a:noFill/>
        </p:spPr>
        <p:txBody>
          <a:bodyPr wrap="square" rtlCol="0" anchor="ctr">
            <a:spAutoFit/>
          </a:bodyPr>
          <a:lstStyle/>
          <a:p>
            <a:pPr algn="just">
              <a:lnSpc>
                <a:spcPct val="107000"/>
              </a:lnSpc>
              <a:spcAft>
                <a:spcPts val="800"/>
              </a:spcAft>
            </a:pPr>
            <a:r>
              <a:rPr lang="it-IT" sz="18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Lekuaren</a:t>
            </a:r>
            <a:r>
              <a:rPr lang="it-IT" sz="18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8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bisitaldia</a:t>
            </a:r>
            <a:r>
              <a:rPr lang="it-IT" sz="18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 </a:t>
            </a:r>
            <a:r>
              <a:rPr lang="it-IT" sz="18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Sentsibilizazio</a:t>
            </a:r>
            <a:r>
              <a:rPr lang="it-IT" sz="18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8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ekintza</a:t>
            </a:r>
            <a:endParaRPr lang="fr-FR" sz="18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cxnSp>
        <p:nvCxnSpPr>
          <p:cNvPr id="32" name="Connecteur droit 31">
            <a:extLst>
              <a:ext uri="{FF2B5EF4-FFF2-40B4-BE49-F238E27FC236}">
                <a16:creationId xmlns:a16="http://schemas.microsoft.com/office/drawing/2014/main" xmlns="" id="{E4D24CDC-6D37-A7FB-FA3F-DD7A3683C853}"/>
              </a:ext>
            </a:extLst>
          </p:cNvPr>
          <p:cNvCxnSpPr>
            <a:cxnSpLocks/>
          </p:cNvCxnSpPr>
          <p:nvPr/>
        </p:nvCxnSpPr>
        <p:spPr>
          <a:xfrm flipH="1">
            <a:off x="425466" y="8904806"/>
            <a:ext cx="10223981" cy="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33" name="ZoneTexte 32">
            <a:extLst>
              <a:ext uri="{FF2B5EF4-FFF2-40B4-BE49-F238E27FC236}">
                <a16:creationId xmlns:a16="http://schemas.microsoft.com/office/drawing/2014/main" xmlns="" id="{A387E54A-E368-2A8F-6070-5B20B88AF28E}"/>
              </a:ext>
            </a:extLst>
          </p:cNvPr>
          <p:cNvSpPr txBox="1"/>
          <p:nvPr/>
        </p:nvSpPr>
        <p:spPr>
          <a:xfrm>
            <a:off x="5521104" y="8958466"/>
            <a:ext cx="4878546" cy="3653372"/>
          </a:xfrm>
          <a:prstGeom prst="rect">
            <a:avLst/>
          </a:prstGeom>
          <a:noFill/>
        </p:spPr>
        <p:txBody>
          <a:bodyPr wrap="square" rtlCol="0" anchor="ctr">
            <a:spAutoFit/>
          </a:bodyPr>
          <a:lstStyle/>
          <a:p>
            <a:pPr algn="just">
              <a:lnSpc>
                <a:spcPct val="107000"/>
              </a:lnSpc>
              <a:spcAft>
                <a:spcPts val="800"/>
              </a:spcAft>
            </a:pP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Leku</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erreabilitatu</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horren</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etorkizunari</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buruzko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gogoeta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dinamika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kolektibo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bat</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akuilatzeko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eta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tokiko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biztanleek</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hura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eskuratu</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ahal</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izateko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AUDAPek</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proposaturiko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animazioa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fotomuntaketa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maketa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egoeran</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ezartzea</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gunearen</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bilakaeraren</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agertoki</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bat</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edo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gehiago</a:t>
            </a:r>
            <a:r>
              <a:rPr lang="it-IT" sz="1700" b="1" dirty="0">
                <a:solidFill>
                  <a:srgbClr val="3F2683"/>
                </a:solidFill>
                <a:latin typeface="Times" panose="02020603050405020304" pitchFamily="18" charset="0"/>
                <a:ea typeface="Times New Roman" panose="02020603050405020304" pitchFamily="18" charset="0"/>
                <a:cs typeface="Times" panose="02020603050405020304" pitchFamily="18" charset="0"/>
              </a:rPr>
              <a:t> </a:t>
            </a:r>
            <a:r>
              <a:rPr lang="it-IT" sz="1700" b="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ukaiteko</a:t>
            </a:r>
            <a: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br>
              <a:rPr lang="it-IT" sz="17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b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15:00: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animazioak</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eskoletako</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haurrentzat</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(Armand David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lizeoarekin</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partaidetzan</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 18:00etan: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dener</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 </a:t>
            </a:r>
            <a:r>
              <a:rPr lang="it-IT" sz="1700" b="1" i="1" kern="1200" dirty="0" err="1">
                <a:solidFill>
                  <a:srgbClr val="3F2683"/>
                </a:solidFill>
                <a:effectLst/>
                <a:latin typeface="Times" panose="02020603050405020304" pitchFamily="18" charset="0"/>
                <a:ea typeface="Times New Roman" panose="02020603050405020304" pitchFamily="18" charset="0"/>
                <a:cs typeface="Times" panose="02020603050405020304" pitchFamily="18" charset="0"/>
              </a:rPr>
              <a:t>irekia</a:t>
            </a:r>
            <a:r>
              <a:rPr lang="it-IT" sz="1700" b="1" i="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a:t>
            </a:r>
          </a:p>
          <a:p>
            <a:pPr algn="just">
              <a:lnSpc>
                <a:spcPct val="107000"/>
              </a:lnSpc>
              <a:spcAft>
                <a:spcPts val="800"/>
              </a:spcAft>
            </a:pPr>
            <a:r>
              <a:rPr lang="it-IT" sz="1700" b="1" i="1" dirty="0">
                <a:solidFill>
                  <a:srgbClr val="3F2683"/>
                </a:solidFill>
                <a:effectLst/>
                <a:latin typeface="Times" panose="02020603050405020304" pitchFamily="18" charset="0"/>
                <a:ea typeface="Calibri" panose="020F0502020204030204" pitchFamily="34" charset="0"/>
                <a:cs typeface="Times" panose="02020603050405020304" pitchFamily="18" charset="0"/>
              </a:rPr>
              <a:t>Aro </a:t>
            </a:r>
            <a:r>
              <a:rPr lang="it-IT" sz="1700" b="1" i="1" dirty="0" err="1">
                <a:solidFill>
                  <a:srgbClr val="3F2683"/>
                </a:solidFill>
                <a:effectLst/>
                <a:latin typeface="Times" panose="02020603050405020304" pitchFamily="18" charset="0"/>
                <a:ea typeface="Calibri" panose="020F0502020204030204" pitchFamily="34" charset="0"/>
                <a:cs typeface="Times" panose="02020603050405020304" pitchFamily="18" charset="0"/>
              </a:rPr>
              <a:t>txarra</a:t>
            </a:r>
            <a:r>
              <a:rPr lang="it-IT" sz="1700" b="1" i="1" dirty="0">
                <a:solidFill>
                  <a:srgbClr val="3F2683"/>
                </a:solidFill>
                <a:effectLst/>
                <a:latin typeface="Times" panose="02020603050405020304" pitchFamily="18" charset="0"/>
                <a:ea typeface="Calibri" panose="020F0502020204030204" pitchFamily="34" charset="0"/>
                <a:cs typeface="Times" panose="02020603050405020304" pitchFamily="18" charset="0"/>
              </a:rPr>
              <a:t> </a:t>
            </a:r>
            <a:r>
              <a:rPr lang="it-IT" sz="1700" b="1" i="1" dirty="0" err="1">
                <a:solidFill>
                  <a:srgbClr val="3F2683"/>
                </a:solidFill>
                <a:effectLst/>
                <a:latin typeface="Times" panose="02020603050405020304" pitchFamily="18" charset="0"/>
                <a:ea typeface="Calibri" panose="020F0502020204030204" pitchFamily="34" charset="0"/>
                <a:cs typeface="Times" panose="02020603050405020304" pitchFamily="18" charset="0"/>
              </a:rPr>
              <a:t>baldin</a:t>
            </a:r>
            <a:r>
              <a:rPr lang="it-IT" sz="1700" b="1" i="1" dirty="0">
                <a:solidFill>
                  <a:srgbClr val="3F2683"/>
                </a:solidFill>
                <a:effectLst/>
                <a:latin typeface="Times" panose="02020603050405020304" pitchFamily="18" charset="0"/>
                <a:ea typeface="Calibri" panose="020F0502020204030204" pitchFamily="34" charset="0"/>
                <a:cs typeface="Times" panose="02020603050405020304" pitchFamily="18" charset="0"/>
              </a:rPr>
              <a:t> bada, </a:t>
            </a:r>
            <a:r>
              <a:rPr lang="it-IT" sz="1700" b="1" i="1" dirty="0" err="1">
                <a:solidFill>
                  <a:srgbClr val="3F2683"/>
                </a:solidFill>
                <a:effectLst/>
                <a:latin typeface="Times" panose="02020603050405020304" pitchFamily="18" charset="0"/>
                <a:ea typeface="Calibri" panose="020F0502020204030204" pitchFamily="34" charset="0"/>
                <a:cs typeface="Times" panose="02020603050405020304" pitchFamily="18" charset="0"/>
              </a:rPr>
              <a:t>aterbea</a:t>
            </a:r>
            <a:r>
              <a:rPr lang="it-IT" sz="1700" b="1" i="1" dirty="0">
                <a:solidFill>
                  <a:srgbClr val="3F2683"/>
                </a:solidFill>
                <a:effectLst/>
                <a:latin typeface="Times" panose="02020603050405020304" pitchFamily="18" charset="0"/>
                <a:ea typeface="Calibri" panose="020F0502020204030204" pitchFamily="34" charset="0"/>
                <a:cs typeface="Times" panose="02020603050405020304" pitchFamily="18" charset="0"/>
              </a:rPr>
              <a:t> </a:t>
            </a:r>
            <a:r>
              <a:rPr lang="it-IT" sz="1700" b="1" i="1" dirty="0" err="1">
                <a:solidFill>
                  <a:srgbClr val="3F2683"/>
                </a:solidFill>
                <a:effectLst/>
                <a:latin typeface="Times" panose="02020603050405020304" pitchFamily="18" charset="0"/>
                <a:ea typeface="Calibri" panose="020F0502020204030204" pitchFamily="34" charset="0"/>
                <a:cs typeface="Times" panose="02020603050405020304" pitchFamily="18" charset="0"/>
              </a:rPr>
              <a:t>Denen</a:t>
            </a:r>
            <a:r>
              <a:rPr lang="it-IT" sz="1700" b="1" i="1" dirty="0">
                <a:solidFill>
                  <a:srgbClr val="3F2683"/>
                </a:solidFill>
                <a:effectLst/>
                <a:latin typeface="Times" panose="02020603050405020304" pitchFamily="18" charset="0"/>
                <a:ea typeface="Calibri" panose="020F0502020204030204" pitchFamily="34" charset="0"/>
                <a:cs typeface="Times" panose="02020603050405020304" pitchFamily="18" charset="0"/>
              </a:rPr>
              <a:t> </a:t>
            </a:r>
            <a:r>
              <a:rPr lang="it-IT" sz="1700" b="1" i="1" dirty="0" err="1">
                <a:solidFill>
                  <a:srgbClr val="3F2683"/>
                </a:solidFill>
                <a:effectLst/>
                <a:latin typeface="Times" panose="02020603050405020304" pitchFamily="18" charset="0"/>
                <a:ea typeface="Calibri" panose="020F0502020204030204" pitchFamily="34" charset="0"/>
                <a:cs typeface="Times" panose="02020603050405020304" pitchFamily="18" charset="0"/>
              </a:rPr>
              <a:t>Etxean</a:t>
            </a:r>
            <a:r>
              <a:rPr lang="it-IT" sz="1700" b="1" i="1" dirty="0">
                <a:solidFill>
                  <a:srgbClr val="3F2683"/>
                </a:solidFill>
                <a:effectLst/>
                <a:latin typeface="Times" panose="02020603050405020304" pitchFamily="18" charset="0"/>
                <a:ea typeface="Calibri" panose="020F0502020204030204" pitchFamily="34" charset="0"/>
                <a:cs typeface="Times" panose="02020603050405020304" pitchFamily="18" charset="0"/>
              </a:rPr>
              <a:t> </a:t>
            </a:r>
            <a:endParaRPr lang="fr-FR" sz="17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a:p>
            <a:pPr algn="just">
              <a:lnSpc>
                <a:spcPct val="107000"/>
              </a:lnSpc>
              <a:spcAft>
                <a:spcPts val="800"/>
              </a:spcAft>
            </a:pPr>
            <a:endParaRPr lang="fr-FR" sz="18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cxnSp>
        <p:nvCxnSpPr>
          <p:cNvPr id="34" name="Connecteur droit 33">
            <a:extLst>
              <a:ext uri="{FF2B5EF4-FFF2-40B4-BE49-F238E27FC236}">
                <a16:creationId xmlns:a16="http://schemas.microsoft.com/office/drawing/2014/main" xmlns="" id="{ADA4C8C3-FB9A-3B30-7576-E3955B6AF9D9}"/>
              </a:ext>
            </a:extLst>
          </p:cNvPr>
          <p:cNvCxnSpPr>
            <a:cxnSpLocks/>
          </p:cNvCxnSpPr>
          <p:nvPr/>
        </p:nvCxnSpPr>
        <p:spPr>
          <a:xfrm>
            <a:off x="5537457" y="8923016"/>
            <a:ext cx="0" cy="326810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
        <p:nvSpPr>
          <p:cNvPr id="3" name="ZoneTexte 2">
            <a:extLst>
              <a:ext uri="{FF2B5EF4-FFF2-40B4-BE49-F238E27FC236}">
                <a16:creationId xmlns:a16="http://schemas.microsoft.com/office/drawing/2014/main" xmlns="" id="{F33180FE-A763-D740-E087-B63A12ACAFBC}"/>
              </a:ext>
            </a:extLst>
          </p:cNvPr>
          <p:cNvSpPr txBox="1"/>
          <p:nvPr/>
        </p:nvSpPr>
        <p:spPr>
          <a:xfrm>
            <a:off x="365162" y="12239299"/>
            <a:ext cx="10326651" cy="1220847"/>
          </a:xfrm>
          <a:prstGeom prst="rect">
            <a:avLst/>
          </a:prstGeom>
          <a:noFill/>
        </p:spPr>
        <p:txBody>
          <a:bodyPr wrap="square">
            <a:spAutoFit/>
          </a:bodyPr>
          <a:lstStyle/>
          <a:p>
            <a:pPr algn="just">
              <a:lnSpc>
                <a:spcPts val="2160"/>
              </a:lnSpc>
            </a:pPr>
            <a:r>
              <a:rPr lang="fr-FR" sz="1600" b="1" i="1" dirty="0">
                <a:solidFill>
                  <a:srgbClr val="3F2683"/>
                </a:solidFill>
                <a:latin typeface="Times" panose="02020603050405020304" pitchFamily="18" charset="0"/>
                <a:ea typeface="Times New Roman" panose="02020603050405020304" pitchFamily="18" charset="0"/>
                <a:cs typeface="Times" panose="02020603050405020304" pitchFamily="18" charset="0"/>
              </a:rPr>
              <a:t>Evènement organisé par la Communauté d’Agglomération en partenariat avec la Commune d’Ayherre et l’</a:t>
            </a:r>
            <a:r>
              <a:rPr lang="fr-FR" sz="1600" b="1" i="1" dirty="0" err="1">
                <a:solidFill>
                  <a:srgbClr val="3F2683"/>
                </a:solidFill>
                <a:latin typeface="Times" panose="02020603050405020304" pitchFamily="18" charset="0"/>
                <a:ea typeface="Times New Roman" panose="02020603050405020304" pitchFamily="18" charset="0"/>
                <a:cs typeface="Times" panose="02020603050405020304" pitchFamily="18" charset="0"/>
              </a:rPr>
              <a:t>Audap</a:t>
            </a:r>
            <a:r>
              <a:rPr lang="fr-FR" sz="1600" b="1" i="1" dirty="0">
                <a:solidFill>
                  <a:srgbClr val="3F2683"/>
                </a:solidFill>
                <a:latin typeface="Times" panose="02020603050405020304" pitchFamily="18" charset="0"/>
                <a:ea typeface="Times New Roman" panose="02020603050405020304" pitchFamily="18" charset="0"/>
                <a:cs typeface="Times" panose="02020603050405020304" pitchFamily="18" charset="0"/>
              </a:rPr>
              <a:t>.</a:t>
            </a:r>
          </a:p>
          <a:p>
            <a:pPr algn="just">
              <a:lnSpc>
                <a:spcPts val="2160"/>
              </a:lnSpc>
            </a:pPr>
            <a:r>
              <a:rPr lang="fr-FR" sz="1600" b="1" i="1" dirty="0" err="1" smtClean="0">
                <a:solidFill>
                  <a:srgbClr val="3F2683"/>
                </a:solidFill>
                <a:effectLst/>
                <a:latin typeface="Times" panose="02020603050405020304" pitchFamily="18" charset="0"/>
                <a:ea typeface="Calibri" panose="020F0502020204030204" pitchFamily="34" charset="0"/>
              </a:rPr>
              <a:t>Aiherrako</a:t>
            </a:r>
            <a:r>
              <a:rPr lang="fr-FR" sz="1600" b="1" i="1" dirty="0" smtClean="0">
                <a:solidFill>
                  <a:srgbClr val="3F2683"/>
                </a:solidFill>
                <a:effectLst/>
                <a:latin typeface="Times" panose="02020603050405020304" pitchFamily="18" charset="0"/>
                <a:ea typeface="Calibri" panose="020F0502020204030204" pitchFamily="34" charset="0"/>
              </a:rPr>
              <a:t> </a:t>
            </a:r>
            <a:r>
              <a:rPr lang="fr-FR" sz="1600" b="1" i="1" dirty="0">
                <a:solidFill>
                  <a:srgbClr val="3F2683"/>
                </a:solidFill>
                <a:effectLst/>
                <a:latin typeface="Times" panose="02020603050405020304" pitchFamily="18" charset="0"/>
                <a:ea typeface="Calibri" panose="020F0502020204030204" pitchFamily="34" charset="0"/>
              </a:rPr>
              <a:t>Herriko </a:t>
            </a:r>
            <a:r>
              <a:rPr lang="fr-FR" sz="1600" b="1" i="1" dirty="0" err="1">
                <a:solidFill>
                  <a:srgbClr val="3F2683"/>
                </a:solidFill>
                <a:effectLst/>
                <a:latin typeface="Times" panose="02020603050405020304" pitchFamily="18" charset="0"/>
                <a:ea typeface="Calibri" panose="020F0502020204030204" pitchFamily="34" charset="0"/>
              </a:rPr>
              <a:t>Etxeak</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eta</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Audapek</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Euskal</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Elkargoarekin</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lankidetzan</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antulaturiko</a:t>
            </a:r>
            <a:r>
              <a:rPr lang="fr-FR" sz="1600" b="1" i="1" dirty="0">
                <a:solidFill>
                  <a:srgbClr val="3F2683"/>
                </a:solidFill>
                <a:effectLst/>
                <a:latin typeface="Times" panose="02020603050405020304" pitchFamily="18" charset="0"/>
                <a:ea typeface="Calibri" panose="020F0502020204030204" pitchFamily="34" charset="0"/>
              </a:rPr>
              <a:t> </a:t>
            </a:r>
            <a:r>
              <a:rPr lang="fr-FR" sz="1600" b="1" i="1" dirty="0" err="1">
                <a:solidFill>
                  <a:srgbClr val="3F2683"/>
                </a:solidFill>
                <a:effectLst/>
                <a:latin typeface="Times" panose="02020603050405020304" pitchFamily="18" charset="0"/>
                <a:ea typeface="Calibri" panose="020F0502020204030204" pitchFamily="34" charset="0"/>
              </a:rPr>
              <a:t>ekitaldia</a:t>
            </a:r>
            <a:r>
              <a:rPr lang="fr-FR" sz="1600" i="1" dirty="0">
                <a:solidFill>
                  <a:srgbClr val="3F2683"/>
                </a:solidFill>
                <a:effectLst/>
                <a:latin typeface="Times" panose="02020603050405020304" pitchFamily="18" charset="0"/>
                <a:ea typeface="Calibri" panose="020F0502020204030204" pitchFamily="34" charset="0"/>
              </a:rPr>
              <a:t>.</a:t>
            </a:r>
            <a:endParaRPr lang="fr-FR" sz="1600" dirty="0">
              <a:solidFill>
                <a:srgbClr val="3F2683"/>
              </a:solidFill>
              <a:effectLst/>
              <a:latin typeface="Calibri" panose="020F0502020204030204" pitchFamily="34" charset="0"/>
              <a:ea typeface="Calibri" panose="020F0502020204030204" pitchFamily="34" charset="0"/>
            </a:endParaRPr>
          </a:p>
          <a:p>
            <a:pPr algn="just">
              <a:lnSpc>
                <a:spcPts val="2160"/>
              </a:lnSpc>
            </a:pPr>
            <a:endParaRPr lang="fr-FR" sz="1600" b="1" dirty="0">
              <a:solidFill>
                <a:srgbClr val="3F2683"/>
              </a:solidFill>
              <a:latin typeface="Times" panose="02020603050405020304" pitchFamily="18" charset="0"/>
              <a:ea typeface="Times New Roman" panose="02020603050405020304" pitchFamily="18" charset="0"/>
              <a:cs typeface="Times" panose="02020603050405020304" pitchFamily="18" charset="0"/>
            </a:endParaRPr>
          </a:p>
          <a:p>
            <a:pPr algn="just">
              <a:lnSpc>
                <a:spcPts val="2160"/>
              </a:lnSpc>
            </a:pPr>
            <a:r>
              <a:rPr lang="fr-FR" sz="1600" b="1" dirty="0">
                <a:solidFill>
                  <a:srgbClr val="3F2683"/>
                </a:solidFill>
                <a:latin typeface="Times" panose="02020603050405020304" pitchFamily="18" charset="0"/>
                <a:ea typeface="Times New Roman" panose="02020603050405020304" pitchFamily="18" charset="0"/>
                <a:cs typeface="Times" panose="02020603050405020304" pitchFamily="18" charset="0"/>
              </a:rPr>
              <a:t>Informations / </a:t>
            </a:r>
            <a:r>
              <a:rPr lang="fr-FR" sz="1600" b="1" dirty="0" err="1">
                <a:solidFill>
                  <a:srgbClr val="3F2683"/>
                </a:solidFill>
                <a:latin typeface="Times" panose="02020603050405020304" pitchFamily="18" charset="0"/>
                <a:ea typeface="Times New Roman" panose="02020603050405020304" pitchFamily="18" charset="0"/>
                <a:cs typeface="Times" panose="02020603050405020304" pitchFamily="18" charset="0"/>
              </a:rPr>
              <a:t>Xehetasunak</a:t>
            </a:r>
            <a:r>
              <a:rPr lang="fr-FR" sz="1600" b="1" dirty="0">
                <a:solidFill>
                  <a:srgbClr val="3F2683"/>
                </a:solidFill>
                <a:latin typeface="Times" panose="02020603050405020304" pitchFamily="18" charset="0"/>
                <a:ea typeface="Times New Roman" panose="02020603050405020304" pitchFamily="18" charset="0"/>
                <a:cs typeface="Times" panose="02020603050405020304" pitchFamily="18" charset="0"/>
              </a:rPr>
              <a:t>: : </a:t>
            </a:r>
            <a:r>
              <a:rPr lang="fr-FR" sz="1600" b="1" kern="1200" dirty="0">
                <a:solidFill>
                  <a:srgbClr val="3F2683"/>
                </a:solidFill>
                <a:effectLst/>
                <a:latin typeface="Times" panose="02020603050405020304" pitchFamily="18" charset="0"/>
                <a:ea typeface="Times New Roman" panose="02020603050405020304" pitchFamily="18" charset="0"/>
                <a:cs typeface="Times" panose="02020603050405020304" pitchFamily="18" charset="0"/>
              </a:rPr>
              <a:t>05 59 29 16 47</a:t>
            </a:r>
            <a:endParaRPr lang="fr-FR" sz="1600" b="1" dirty="0">
              <a:solidFill>
                <a:srgbClr val="3F2683"/>
              </a:solidFill>
              <a:effectLst/>
              <a:latin typeface="Times" panose="02020603050405020304" pitchFamily="18" charset="0"/>
              <a:ea typeface="Calibri" panose="020F0502020204030204" pitchFamily="34" charset="0"/>
              <a:cs typeface="Times" panose="02020603050405020304" pitchFamily="18" charset="0"/>
            </a:endParaRPr>
          </a:p>
        </p:txBody>
      </p:sp>
      <p:cxnSp>
        <p:nvCxnSpPr>
          <p:cNvPr id="11" name="Connecteur droit 10">
            <a:extLst>
              <a:ext uri="{FF2B5EF4-FFF2-40B4-BE49-F238E27FC236}">
                <a16:creationId xmlns:a16="http://schemas.microsoft.com/office/drawing/2014/main" xmlns="" id="{B8576E27-E9F4-F65E-D309-ECB00AF7C539}"/>
              </a:ext>
            </a:extLst>
          </p:cNvPr>
          <p:cNvCxnSpPr>
            <a:cxnSpLocks/>
          </p:cNvCxnSpPr>
          <p:nvPr/>
        </p:nvCxnSpPr>
        <p:spPr>
          <a:xfrm flipH="1">
            <a:off x="352580" y="12896680"/>
            <a:ext cx="10223981" cy="0"/>
          </a:xfrm>
          <a:prstGeom prst="line">
            <a:avLst/>
          </a:prstGeom>
          <a:ln w="12700">
            <a:solidFill>
              <a:srgbClr val="3F268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16956372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149</Words>
  <Application>Microsoft Office PowerPoint</Application>
  <PresentationFormat>Personnalisé</PresentationFormat>
  <Paragraphs>17</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Thème Office</vt:lpstr>
      <vt:lpstr>Diapositive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Guiraud Philippe</dc:creator>
  <cp:lastModifiedBy>Portable Mairie</cp:lastModifiedBy>
  <cp:revision>71</cp:revision>
  <cp:lastPrinted>2022-09-22T14:57:19Z</cp:lastPrinted>
  <dcterms:created xsi:type="dcterms:W3CDTF">2022-09-06T08:38:52Z</dcterms:created>
  <dcterms:modified xsi:type="dcterms:W3CDTF">2022-09-26T12:45:59Z</dcterms:modified>
</cp:coreProperties>
</file>